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3"/>
    <p:sldId id="276" r:id="rId4"/>
    <p:sldId id="274" r:id="rId5"/>
    <p:sldId id="280" r:id="rId6"/>
    <p:sldId id="309" r:id="rId7"/>
    <p:sldId id="279" r:id="rId8"/>
    <p:sldId id="308" r:id="rId9"/>
    <p:sldId id="310" r:id="rId10"/>
    <p:sldId id="306" r:id="rId11"/>
    <p:sldId id="281" r:id="rId13"/>
    <p:sldId id="311" r:id="rId14"/>
    <p:sldId id="312" r:id="rId15"/>
    <p:sldId id="284" r:id="rId16"/>
    <p:sldId id="282" r:id="rId17"/>
    <p:sldId id="283" r:id="rId18"/>
    <p:sldId id="313" r:id="rId19"/>
    <p:sldId id="334" r:id="rId20"/>
    <p:sldId id="285" r:id="rId21"/>
    <p:sldId id="286" r:id="rId22"/>
    <p:sldId id="295" r:id="rId23"/>
    <p:sldId id="336" r:id="rId24"/>
    <p:sldId id="287" r:id="rId25"/>
    <p:sldId id="338" r:id="rId26"/>
    <p:sldId id="288" r:id="rId27"/>
    <p:sldId id="290" r:id="rId28"/>
    <p:sldId id="291" r:id="rId29"/>
    <p:sldId id="349" r:id="rId30"/>
    <p:sldId id="293" r:id="rId31"/>
    <p:sldId id="294" r:id="rId32"/>
    <p:sldId id="273" r:id="rId33"/>
  </p:sldIdLst>
  <p:sldSz cx="12192000" cy="6858000"/>
  <p:notesSz cx="6858000" cy="9144000"/>
  <p:embeddedFontLst>
    <p:embeddedFont>
      <p:font typeface="微软雅黑" panose="020B0503020204020204" pitchFamily="34" charset="-122"/>
      <p:regular r:id="rId37"/>
    </p:embeddedFont>
    <p:embeddedFont>
      <p:font typeface="仿宋" panose="02010609060101010101" charset="-122"/>
      <p:regular r:id="rId38"/>
    </p:embeddedFont>
    <p:embeddedFont>
      <p:font typeface="方正兰亭黑简体" panose="02000000000000000000" charset="-122"/>
      <p:regular r:id="rId39"/>
    </p:embeddedFont>
    <p:embeddedFont>
      <p:font typeface="等线" panose="02010600030101010101" charset="-122"/>
      <p:regular r:id="rId40"/>
    </p:embeddedFont>
    <p:embeddedFont>
      <p:font typeface="等线 Light" panose="02010600030101010101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用户空间隔离与系统级隔离相比，隔离并不彻底，共享内核存在资源争抢的可能。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hyperlink" Target="..\assets\fs.c" TargetMode="External"/><Relationship Id="rId1" Type="http://schemas.openxmlformats.org/officeDocument/2006/relationships/hyperlink" Target="https://man7.org/linux/man-pages/man7/namespaces.7.html" TargetMode="Externa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6.png"/><Relationship Id="rId4" Type="http://schemas.openxmlformats.org/officeDocument/2006/relationships/image" Target="../media/image4.svg"/><Relationship Id="rId3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11.svg"/><Relationship Id="rId7" Type="http://schemas.openxmlformats.org/officeDocument/2006/relationships/image" Target="../media/image21.png"/><Relationship Id="rId6" Type="http://schemas.openxmlformats.org/officeDocument/2006/relationships/image" Target="../media/image10.svg"/><Relationship Id="rId5" Type="http://schemas.openxmlformats.org/officeDocument/2006/relationships/image" Target="../media/image20.png"/><Relationship Id="rId4" Type="http://schemas.openxmlformats.org/officeDocument/2006/relationships/image" Target="../media/image9.svg"/><Relationship Id="rId3" Type="http://schemas.openxmlformats.org/officeDocument/2006/relationships/image" Target="../media/image19.png"/><Relationship Id="rId2" Type="http://schemas.openxmlformats.org/officeDocument/2006/relationships/image" Target="../media/image8.sv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7.png"/><Relationship Id="rId16" Type="http://schemas.openxmlformats.org/officeDocument/2006/relationships/image" Target="../media/image14.svg"/><Relationship Id="rId15" Type="http://schemas.openxmlformats.org/officeDocument/2006/relationships/image" Target="../media/image26.png"/><Relationship Id="rId14" Type="http://schemas.openxmlformats.org/officeDocument/2006/relationships/image" Target="../media/image13.sv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12.sv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6" Type="http://schemas.openxmlformats.org/officeDocument/2006/relationships/image" Target="../media/image17.svg"/><Relationship Id="rId5" Type="http://schemas.openxmlformats.org/officeDocument/2006/relationships/image" Target="../media/image34.png"/><Relationship Id="rId4" Type="http://schemas.openxmlformats.org/officeDocument/2006/relationships/image" Target="../media/image16.svg"/><Relationship Id="rId3" Type="http://schemas.openxmlformats.org/officeDocument/2006/relationships/image" Target="../media/image33.png"/><Relationship Id="rId2" Type="http://schemas.openxmlformats.org/officeDocument/2006/relationships/image" Target="../media/image15.sv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file:///D:\Users\liuzhi\Documents\Kubernetes&#35757;&#32451;&#33829;\assets\docker%20&#23433;&#35013;&#23454;&#39564;&#25163;&#20876;.tx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44608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容器基础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小型机、</a:t>
            </a:r>
            <a:r>
              <a:rPr lang="en-US" altLang="zh-CN" sz="3200" dirty="0">
                <a:solidFill>
                  <a:schemeClr val="bg1"/>
                </a:solidFill>
              </a:rPr>
              <a:t>PC</a:t>
            </a:r>
            <a:r>
              <a:rPr lang="zh-CN" altLang="en-US" sz="3200" dirty="0">
                <a:solidFill>
                  <a:schemeClr val="bg1"/>
                </a:solidFill>
              </a:rPr>
              <a:t>、虚拟化、容器化的进阶之路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115129"/>
            <a:ext cx="16116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3975418" y="408268"/>
            <a:ext cx="3652361" cy="508401"/>
            <a:chOff x="5983" y="573"/>
            <a:chExt cx="7669" cy="1068"/>
          </a:xfrm>
        </p:grpSpPr>
        <p:sp>
          <p:nvSpPr>
            <p:cNvPr id="23" name="文本框 27"/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--Namespace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8345" y="1164590"/>
            <a:ext cx="105048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Namespace</a:t>
            </a:r>
            <a:r>
              <a:rPr lang="zh-CN" altLang="en-US"/>
              <a:t>，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内核级别环境隔离机制，虚拟化中可以使用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network namespace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实现虚拟交换机和路由器的实现。它是一种与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chroot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类似的机制，模拟完全独立的用户环境，运行于操作系统的指定位置。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涉及容器化技术的</a:t>
            </a:r>
            <a:r>
              <a:rPr lang="en-US" altLang="zh-CN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Namespace</a:t>
            </a:r>
            <a:r>
              <a:rPr lang="zh-CN" alt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：</a:t>
            </a:r>
            <a:endParaRPr lang="zh-CN" altLang="en-US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PID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2.6.24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引入，用以虚拟出独立的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NETWORK NAMESAPCE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2.6.29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引入，用以实现网络空间隔离；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3.8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技术成熟，用以实现用户隔离；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IPC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2.6.19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进程间通信隔离；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UTS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2.6.19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主机和域名的隔离；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MOUNT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2.4.19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文件系统隔离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345" y="5112385"/>
            <a:ext cx="105048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 typeface="Arial" panose="020B0604020202020204" pitchFamily="34" charset="0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System Call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API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clone()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创建进程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,setns()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加入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namespace,unshare()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退出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en-US" alt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容器技术的基础，但不足够，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一个用户空间的资源耗尽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3975418" y="408268"/>
            <a:ext cx="3652361" cy="508401"/>
            <a:chOff x="5983" y="573"/>
            <a:chExt cx="7669" cy="1068"/>
          </a:xfrm>
        </p:grpSpPr>
        <p:sp>
          <p:nvSpPr>
            <p:cNvPr id="23" name="文本框 27"/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1" action="ppaction://hlinkfile"/>
                </a:rPr>
                <a:t>Namespace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303b32313534323433353bb4fac2ebcec4bcfe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80" y="2291080"/>
            <a:ext cx="1355725" cy="1355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6295" y="3810635"/>
            <a:ext cx="2310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Namespace</a:t>
            </a:r>
            <a:endParaRPr lang="en-US" altLang="zh-CN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ctr"/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内核实现示例</a:t>
            </a:r>
            <a:endParaRPr lang="zh-CN" altLang="en-US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7710" y="1854835"/>
            <a:ext cx="1119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/>
              <a:t>CGroups</a:t>
            </a:r>
            <a:r>
              <a:rPr lang="zh-CN" altLang="en-US"/>
              <a:t>，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kernel 2.6.24该功能被收入内核，内核级别机制用以</a:t>
            </a:r>
            <a:r>
              <a:rPr lang="zh-CN" altLang="en-US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限制、控制与一个进程组群相关的资源。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075" y="5462905"/>
            <a:ext cx="11195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CGroups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用以隔离进程集合，为其分配足够的内存，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CPU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IO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，并限制进程所能够访问的设备。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2485" y="2936875"/>
            <a:ext cx="3038475" cy="1475740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2485" y="293687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动态分配资源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303b32313536313936373b435055d0bec6ac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5220" y="3573145"/>
            <a:ext cx="464185" cy="464185"/>
          </a:xfrm>
          <a:prstGeom prst="rect">
            <a:avLst/>
          </a:prstGeom>
        </p:spPr>
      </p:pic>
      <p:pic>
        <p:nvPicPr>
          <p:cNvPr id="8" name="图片 7" descr="303b32303235343039353bc4dab4e6cbe6bbfab4e6b4a2c6f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0105" y="3563620"/>
            <a:ext cx="483235" cy="483235"/>
          </a:xfrm>
          <a:prstGeom prst="rect">
            <a:avLst/>
          </a:prstGeom>
        </p:spPr>
      </p:pic>
      <p:pic>
        <p:nvPicPr>
          <p:cNvPr id="9" name="图片 8" descr="303b32313535383637393bcdf8d5bec1f7c1bf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9915" y="3589655"/>
            <a:ext cx="431165" cy="4311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59985" y="2936875"/>
            <a:ext cx="56356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功能：</a:t>
            </a:r>
            <a:endParaRPr lang="zh-CN" altLang="en-US" b="1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Resource limitation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资源限制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Prioritization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优先级控制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Accounting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审计和统计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Control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挂起进程，恢复进程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571365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40000" y="1624965"/>
            <a:ext cx="71113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cgroup</a:t>
            </a:r>
            <a:r>
              <a:rPr lang="zh-CN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术语</a:t>
            </a:r>
            <a:endParaRPr lang="zh-CN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endParaRPr 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tasks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进程或线程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cgroup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一个独立的资源控制单位，包含一个或多个子系统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subsys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需要关联到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hierarchy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层级结构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7710" y="1346835"/>
            <a:ext cx="1119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</a:rPr>
              <a:t>/sys/fs/cgroup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2126615"/>
            <a:ext cx="70866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187575" y="1139825"/>
            <a:ext cx="42176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0625" y="15398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0540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885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6722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9559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15565" y="1830070"/>
            <a:ext cx="347916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42230" y="3235325"/>
            <a:ext cx="337502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45280" y="36353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0220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68440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64755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70220" y="3925570"/>
            <a:ext cx="267017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45285" y="3235325"/>
            <a:ext cx="14871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8335" y="36353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73275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73275" y="3925570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38" name="肘形连接符 37"/>
          <p:cNvCxnSpPr>
            <a:stCxn id="3" idx="2"/>
            <a:endCxn id="31" idx="0"/>
          </p:cNvCxnSpPr>
          <p:nvPr/>
        </p:nvCxnSpPr>
        <p:spPr>
          <a:xfrm rot="5400000">
            <a:off x="2879408" y="1818323"/>
            <a:ext cx="926465" cy="190754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3" idx="2"/>
            <a:endCxn id="14" idx="0"/>
          </p:cNvCxnSpPr>
          <p:nvPr/>
        </p:nvCxnSpPr>
        <p:spPr>
          <a:xfrm rot="5400000" flipV="1">
            <a:off x="5100003" y="1505268"/>
            <a:ext cx="926465" cy="25336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3937000" y="5080000"/>
            <a:ext cx="145859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940050" y="5480050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20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64990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64990" y="5770245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06005" y="5080000"/>
            <a:ext cx="226377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6409055" y="5403850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21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20965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717280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721600" y="5770245"/>
            <a:ext cx="1671320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52" name="肘形连接符 51"/>
          <p:cNvCxnSpPr>
            <a:stCxn id="14" idx="2"/>
            <a:endCxn id="40" idx="0"/>
          </p:cNvCxnSpPr>
          <p:nvPr/>
        </p:nvCxnSpPr>
        <p:spPr>
          <a:xfrm rot="5400000">
            <a:off x="5410518" y="3660458"/>
            <a:ext cx="675640" cy="2163445"/>
          </a:xfrm>
          <a:prstGeom prst="bentConnector3">
            <a:avLst>
              <a:gd name="adj1" fmla="val 49953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14" idx="2"/>
            <a:endCxn id="46" idx="0"/>
          </p:cNvCxnSpPr>
          <p:nvPr/>
        </p:nvCxnSpPr>
        <p:spPr>
          <a:xfrm rot="5400000" flipV="1">
            <a:off x="7346315" y="3888105"/>
            <a:ext cx="675640" cy="17081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842885" y="1139825"/>
            <a:ext cx="1684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cgroup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单根树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3280" y="1308100"/>
            <a:ext cx="10504805" cy="4613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lssubsys -m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子系统：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blkio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，块设备的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IO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限制；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cpuacct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计时统计，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 utilizition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cpuset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，为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中的任务分配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和内存资源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memory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，设定内存限制 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devices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，控制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中的任务对设备的访问能力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freezer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，挂起进程，恢复进程功能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net_cls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，使用等级级别标识符，来标记网络数据包，实现不同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中的流量控制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perf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event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，性能相关事件，归类统计，使用后使得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task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进程统一的性能测试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，对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子系统限制，大页系统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4810" y="1408430"/>
            <a:ext cx="493395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存储驱动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storage driver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078355" y="1065530"/>
            <a:ext cx="7447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UFS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把不同的物理位置的目录合并到同一个目录中，只有最上层可写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95450" y="2057400"/>
            <a:ext cx="8620760" cy="3662680"/>
            <a:chOff x="1395" y="3240"/>
            <a:chExt cx="13576" cy="57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95" y="3240"/>
              <a:ext cx="8301" cy="5768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>
              <a:off x="6610" y="7421"/>
              <a:ext cx="307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6565" y="4840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696" y="4599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689" y="7180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箭头连接符 9"/>
            <p:cNvCxnSpPr>
              <a:stCxn id="8" idx="2"/>
              <a:endCxn id="9" idx="0"/>
            </p:cNvCxnSpPr>
            <p:nvPr/>
          </p:nvCxnSpPr>
          <p:spPr>
            <a:xfrm flipH="1">
              <a:off x="11093" y="5082"/>
              <a:ext cx="7" cy="209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1130" y="5890"/>
              <a:ext cx="170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unification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箭头连接符 11"/>
            <p:cNvCxnSpPr>
              <a:stCxn id="11" idx="3"/>
            </p:cNvCxnSpPr>
            <p:nvPr/>
          </p:nvCxnSpPr>
          <p:spPr>
            <a:xfrm>
              <a:off x="12836" y="6132"/>
              <a:ext cx="101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846" y="5891"/>
              <a:ext cx="112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9134" y="3534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2394" y="3293"/>
              <a:ext cx="21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可写层，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COW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AUFS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95730" y="5487670"/>
            <a:ext cx="6120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</a:rPr>
              <a:t>实验：</a:t>
            </a:r>
            <a:r>
              <a:rPr lang="en-US" altLang="zh-CN">
                <a:solidFill>
                  <a:schemeClr val="accent1"/>
                </a:solidFill>
              </a:rPr>
              <a:t>mount -t aufs -o dirs=./test1:./test2 none ./union</a:t>
            </a:r>
            <a:endParaRPr lang="en-US" altLang="zh-CN">
              <a:solidFill>
                <a:schemeClr val="accent1"/>
              </a:solidFill>
            </a:endParaRPr>
          </a:p>
        </p:txBody>
      </p:sp>
      <p:cxnSp>
        <p:nvCxnSpPr>
          <p:cNvPr id="25" name="直接连接符 24"/>
          <p:cNvCxnSpPr>
            <a:endCxn id="28" idx="2"/>
          </p:cNvCxnSpPr>
          <p:nvPr/>
        </p:nvCxnSpPr>
        <p:spPr>
          <a:xfrm>
            <a:off x="1639570" y="2040890"/>
            <a:ext cx="3957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572260" y="19500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92835" y="2222500"/>
            <a:ext cx="1145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Another UFS</a:t>
            </a:r>
            <a:endParaRPr lang="en-US" altLang="zh-CN" sz="1400"/>
          </a:p>
        </p:txBody>
      </p:sp>
      <p:sp>
        <p:nvSpPr>
          <p:cNvPr id="28" name="椭圆 27"/>
          <p:cNvSpPr/>
          <p:nvPr/>
        </p:nvSpPr>
        <p:spPr>
          <a:xfrm>
            <a:off x="5596890" y="19500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799080" y="2222500"/>
            <a:ext cx="13449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Alternative UFS</a:t>
            </a:r>
            <a:endParaRPr lang="en-US" altLang="zh-CN" sz="1400"/>
          </a:p>
        </p:txBody>
      </p:sp>
      <p:sp>
        <p:nvSpPr>
          <p:cNvPr id="2" name="椭圆 1"/>
          <p:cNvSpPr/>
          <p:nvPr/>
        </p:nvSpPr>
        <p:spPr>
          <a:xfrm>
            <a:off x="3378200" y="195389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770" y="2222500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Advance UFS</a:t>
            </a:r>
            <a:endParaRPr lang="en-US" altLang="zh-CN" sz="1400"/>
          </a:p>
        </p:txBody>
      </p:sp>
      <p:sp>
        <p:nvSpPr>
          <p:cNvPr id="5" name="文本框 4"/>
          <p:cNvSpPr txBox="1"/>
          <p:nvPr/>
        </p:nvSpPr>
        <p:spPr>
          <a:xfrm>
            <a:off x="2407285" y="1459230"/>
            <a:ext cx="21285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2006，冈岛顺治郎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303b32303236333033323bbedcbef8bdfbd6b9b7c3cec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9595" y="3815080"/>
            <a:ext cx="914400" cy="914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3530" y="4119245"/>
            <a:ext cx="12553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 Kernel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3300" y="4118610"/>
            <a:ext cx="24758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初期的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强依赖于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AUFS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箭头连接符 8"/>
          <p:cNvCxnSpPr>
            <a:stCxn id="7" idx="3"/>
            <a:endCxn id="8" idx="1"/>
          </p:cNvCxnSpPr>
          <p:nvPr/>
        </p:nvCxnSpPr>
        <p:spPr>
          <a:xfrm flipV="1">
            <a:off x="4098925" y="4272280"/>
            <a:ext cx="71437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25575" y="3128010"/>
            <a:ext cx="40919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它的代码被批评为是“稠密，不可读，无注释”。</a:t>
            </a:r>
            <a:endParaRPr lang="zh-CN" altLang="en-US" sz="1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1" name="直接箭头连接符 10"/>
          <p:cNvCxnSpPr>
            <a:stCxn id="29" idx="2"/>
            <a:endCxn id="10" idx="0"/>
          </p:cNvCxnSpPr>
          <p:nvPr/>
        </p:nvCxnSpPr>
        <p:spPr>
          <a:xfrm>
            <a:off x="3471545" y="2529205"/>
            <a:ext cx="0" cy="598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" idx="2"/>
            <a:endCxn id="7" idx="0"/>
          </p:cNvCxnSpPr>
          <p:nvPr/>
        </p:nvCxnSpPr>
        <p:spPr>
          <a:xfrm>
            <a:off x="3471545" y="3434715"/>
            <a:ext cx="0" cy="684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095" y="1177925"/>
            <a:ext cx="1372235" cy="772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95" y="2383155"/>
            <a:ext cx="1362075" cy="715645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28" idx="6"/>
          </p:cNvCxnSpPr>
          <p:nvPr/>
        </p:nvCxnSpPr>
        <p:spPr>
          <a:xfrm flipV="1">
            <a:off x="5783580" y="1693545"/>
            <a:ext cx="1758950" cy="347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5" idx="1"/>
          </p:cNvCxnSpPr>
          <p:nvPr/>
        </p:nvCxnSpPr>
        <p:spPr>
          <a:xfrm>
            <a:off x="5807710" y="2047875"/>
            <a:ext cx="1810385" cy="693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05550" y="145923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接受</a:t>
            </a:r>
            <a:endParaRPr lang="zh-CN" altLang="en-US" sz="1400"/>
          </a:p>
        </p:txBody>
      </p:sp>
      <p:sp>
        <p:nvSpPr>
          <p:cNvPr id="19" name="文本框 18"/>
          <p:cNvSpPr txBox="1"/>
          <p:nvPr/>
        </p:nvSpPr>
        <p:spPr>
          <a:xfrm>
            <a:off x="6305550" y="243459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拒绝</a:t>
            </a:r>
            <a:endParaRPr lang="zh-CN" altLang="en-US" sz="1400"/>
          </a:p>
        </p:txBody>
      </p:sp>
      <p:sp>
        <p:nvSpPr>
          <p:cNvPr id="20" name="文本框 19"/>
          <p:cNvSpPr txBox="1"/>
          <p:nvPr/>
        </p:nvSpPr>
        <p:spPr>
          <a:xfrm>
            <a:off x="9211945" y="1459230"/>
            <a:ext cx="14636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docker </a:t>
            </a:r>
            <a:r>
              <a:rPr lang="zh-CN" altLang="en-US" sz="1400"/>
              <a:t>生产推荐</a:t>
            </a:r>
            <a:endParaRPr lang="zh-CN" altLang="en-US" sz="1400"/>
          </a:p>
        </p:txBody>
      </p:sp>
      <p:sp>
        <p:nvSpPr>
          <p:cNvPr id="21" name="文本框 20"/>
          <p:cNvSpPr txBox="1"/>
          <p:nvPr/>
        </p:nvSpPr>
        <p:spPr>
          <a:xfrm>
            <a:off x="9211945" y="2587625"/>
            <a:ext cx="23818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通过</a:t>
            </a:r>
            <a:r>
              <a:rPr lang="en-US" altLang="zh-CN" sz="1400"/>
              <a:t>device mapper</a:t>
            </a:r>
            <a:r>
              <a:rPr lang="zh-CN" altLang="en-US" sz="1400"/>
              <a:t>机制实现</a:t>
            </a:r>
            <a:endParaRPr lang="zh-CN" altLang="en-US" sz="1400"/>
          </a:p>
          <a:p>
            <a:r>
              <a:rPr lang="zh-CN" altLang="en-US" sz="1400"/>
              <a:t>生产不推荐</a:t>
            </a:r>
            <a:endParaRPr lang="zh-CN" altLang="en-US" sz="1400"/>
          </a:p>
        </p:txBody>
      </p:sp>
      <p:pic>
        <p:nvPicPr>
          <p:cNvPr id="31" name="图片 30" descr="303b31393936353335353bcecabac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7545" y="3905250"/>
            <a:ext cx="914400" cy="13315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9211945" y="4425315"/>
            <a:ext cx="20402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Unification Filesystem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作用是什么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Device Mapper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8345" y="1164590"/>
            <a:ext cx="1050480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 mapper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为底层</a:t>
            </a:r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Block Device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提供抽象设备，实现了类似于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AUFS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的功能，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引入的最重要技术之一。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image layer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都是下层的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snapshot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read&amp;write</a:t>
            </a:r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2594610"/>
            <a:ext cx="4301490" cy="3714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2992755"/>
            <a:ext cx="6433820" cy="3315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容器技术的发展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Overlay2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8780" y="1206500"/>
            <a:ext cx="10804525" cy="1837690"/>
            <a:chOff x="226" y="1944"/>
            <a:chExt cx="17015" cy="2894"/>
          </a:xfrm>
        </p:grpSpPr>
        <p:sp>
          <p:nvSpPr>
            <p:cNvPr id="3" name="文本框 2"/>
            <p:cNvSpPr txBox="1"/>
            <p:nvPr/>
          </p:nvSpPr>
          <p:spPr>
            <a:xfrm>
              <a:off x="11657" y="2046"/>
              <a:ext cx="5584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Overlay2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endPara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3.10 Centos or REDHAT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4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以上内核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endPara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zh-CN" altLang="en-US" sz="1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更快更稳定，通用性更强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26" y="1944"/>
              <a:ext cx="11310" cy="2894"/>
              <a:chOff x="226" y="1944"/>
              <a:chExt cx="11310" cy="289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26" y="1944"/>
                <a:ext cx="11310" cy="2895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9271" y="1944"/>
                <a:ext cx="1480" cy="28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85" y="3277235"/>
            <a:ext cx="6103620" cy="32143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34415" y="1416050"/>
            <a:ext cx="5005070" cy="1210945"/>
            <a:chOff x="1629" y="2230"/>
            <a:chExt cx="7882" cy="1907"/>
          </a:xfrm>
        </p:grpSpPr>
        <p:pic>
          <p:nvPicPr>
            <p:cNvPr id="2" name="图片 1" descr="303b343538383935383bb9abcbb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629" y="2556"/>
              <a:ext cx="1440" cy="1440"/>
            </a:xfrm>
            <a:prstGeom prst="rect">
              <a:avLst/>
            </a:prstGeom>
          </p:spPr>
        </p:pic>
        <p:pic>
          <p:nvPicPr>
            <p:cNvPr id="4" name="图片 3" descr="303b32313535373837363bbcafd7b0cfe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2" y="2349"/>
              <a:ext cx="1440" cy="1440"/>
            </a:xfrm>
            <a:prstGeom prst="rect">
              <a:avLst/>
            </a:prstGeom>
          </p:spPr>
        </p:pic>
        <p:pic>
          <p:nvPicPr>
            <p:cNvPr id="6" name="图片 5" descr="303b32303135353735303b415050d3a6d3c3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23" y="2230"/>
              <a:ext cx="800" cy="800"/>
            </a:xfrm>
            <a:prstGeom prst="rect">
              <a:avLst/>
            </a:prstGeom>
          </p:spPr>
        </p:pic>
        <p:pic>
          <p:nvPicPr>
            <p:cNvPr id="8" name="图片 7" descr="303b32303338393737343bbcfdcdb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100000">
              <a:off x="3309" y="2349"/>
              <a:ext cx="1789" cy="178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889" y="3306"/>
              <a:ext cx="84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打包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0" name="直接箭头连接符 9"/>
            <p:cNvCxnSpPr>
              <a:stCxn id="4" idx="3"/>
              <a:endCxn id="11" idx="1"/>
            </p:cNvCxnSpPr>
            <p:nvPr/>
          </p:nvCxnSpPr>
          <p:spPr>
            <a:xfrm flipV="1">
              <a:off x="6372" y="3055"/>
              <a:ext cx="2049" cy="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 descr="303b32303139323831383bd3c3bba7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21" y="2509"/>
              <a:ext cx="1091" cy="109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6553" y="2586"/>
              <a:ext cx="168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Deployment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753225" y="1491615"/>
            <a:ext cx="3850640" cy="1340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曾经是某个公司，应用程序快速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打包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发布的工具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实现，程序员开发完成后，自动化打包所有依赖，通过单个文件（容器镜像）简单部署</a:t>
            </a:r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41705" y="3198495"/>
            <a:ext cx="6832600" cy="787400"/>
            <a:chOff x="1629" y="5794"/>
            <a:chExt cx="10760" cy="124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9" y="5864"/>
              <a:ext cx="1471" cy="11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100" y="6125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>
                  <a:sym typeface="+mn-ea"/>
                </a:rPr>
                <a:t>+</a:t>
              </a:r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68" y="5794"/>
              <a:ext cx="1391" cy="124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392" y="6126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>
                  <a:sym typeface="+mn-ea"/>
                </a:rPr>
                <a:t>=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133" y="6175"/>
              <a:ext cx="252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运维的终点？？？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021" y="6173"/>
              <a:ext cx="336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！新的挑战！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5" name="图片 24" descr="303b32313534313037333bd4cbceac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44750" y="4534535"/>
            <a:ext cx="563245" cy="56324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296285" y="4721860"/>
            <a:ext cx="18281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Operation Engineer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7" name="图片 26" descr="303b32313533393631303bcff2d3d2bcfdcdb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20030" y="4671695"/>
            <a:ext cx="1551940" cy="4064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202930" y="4490085"/>
            <a:ext cx="1872615" cy="1543685"/>
            <a:chOff x="10635" y="7437"/>
            <a:chExt cx="2949" cy="2431"/>
          </a:xfrm>
        </p:grpSpPr>
        <p:sp>
          <p:nvSpPr>
            <p:cNvPr id="28" name="文本框 27"/>
            <p:cNvSpPr txBox="1"/>
            <p:nvPr/>
          </p:nvSpPr>
          <p:spPr>
            <a:xfrm>
              <a:off x="10635" y="7437"/>
              <a:ext cx="276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DevOps Engineer</a:t>
              </a:r>
              <a:endPara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822" y="8028"/>
              <a:ext cx="276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关注：</a:t>
              </a:r>
              <a:endPara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研发效能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服务平台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需求驱动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自动运维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1970" y="4490085"/>
            <a:ext cx="1257935" cy="7689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的一些问题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2815490" y="1460341"/>
            <a:ext cx="6501330" cy="987185"/>
            <a:chOff x="2845335" y="2097881"/>
            <a:chExt cx="6501330" cy="987185"/>
          </a:xfrm>
        </p:grpSpPr>
        <p:sp>
          <p:nvSpPr>
            <p:cNvPr id="25" name="矩形 24"/>
            <p:cNvSpPr/>
            <p:nvPr>
              <p:custDataLst>
                <p:tags r:id="rId2"/>
              </p:custDataLst>
            </p:nvPr>
          </p:nvSpPr>
          <p:spPr>
            <a:xfrm>
              <a:off x="8359480" y="2098969"/>
              <a:ext cx="496060" cy="985009"/>
            </a:xfrm>
            <a:prstGeom prst="rect">
              <a:avLst/>
            </a:prstGeom>
            <a:solidFill>
              <a:srgbClr val="DEAB81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3"/>
              </p:custDataLst>
            </p:nvPr>
          </p:nvSpPr>
          <p:spPr>
            <a:xfrm>
              <a:off x="2845335" y="2255831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一个</a:t>
              </a:r>
              <a:r>
                <a:rPr lang="en-US" altLang="zh-CN" dirty="0">
                  <a:solidFill>
                    <a:srgbClr val="5F5F5F"/>
                  </a:solidFill>
                  <a:sym typeface="Arial" panose="020B0604020202020204" pitchFamily="34" charset="0"/>
                </a:rPr>
                <a:t>docker</a:t>
              </a:r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容器中应该运行几个程序？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燕尾形 26"/>
            <p:cNvSpPr/>
            <p:nvPr>
              <p:custDataLst>
                <p:tags r:id="rId4"/>
              </p:custDataLst>
            </p:nvPr>
          </p:nvSpPr>
          <p:spPr>
            <a:xfrm>
              <a:off x="8359480" y="2097881"/>
              <a:ext cx="987185" cy="987185"/>
            </a:xfrm>
            <a:prstGeom prst="chevron">
              <a:avLst>
                <a:gd name="adj" fmla="val 45500"/>
              </a:avLst>
            </a:prstGeom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5"/>
            </p:custDataLst>
          </p:nvPr>
        </p:nvGrpSpPr>
        <p:grpSpPr>
          <a:xfrm>
            <a:off x="2815490" y="2826108"/>
            <a:ext cx="6501330" cy="987185"/>
            <a:chOff x="2845335" y="3463648"/>
            <a:chExt cx="6501330" cy="987185"/>
          </a:xfrm>
        </p:grpSpPr>
        <p:sp>
          <p:nvSpPr>
            <p:cNvPr id="29" name="矩形 28"/>
            <p:cNvSpPr/>
            <p:nvPr>
              <p:custDataLst>
                <p:tags r:id="rId6"/>
              </p:custDataLst>
            </p:nvPr>
          </p:nvSpPr>
          <p:spPr>
            <a:xfrm>
              <a:off x="8359480" y="3464736"/>
              <a:ext cx="496060" cy="985009"/>
            </a:xfrm>
            <a:prstGeom prst="rect">
              <a:avLst/>
            </a:prstGeom>
            <a:solidFill>
              <a:srgbClr val="869ACD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2845335" y="3621598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用户空间中端口重复问题如何解决？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1" name="燕尾形 30"/>
            <p:cNvSpPr/>
            <p:nvPr>
              <p:custDataLst>
                <p:tags r:id="rId8"/>
              </p:custDataLst>
            </p:nvPr>
          </p:nvSpPr>
          <p:spPr>
            <a:xfrm>
              <a:off x="8359480" y="3463648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869ACD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9"/>
            </p:custDataLst>
          </p:nvPr>
        </p:nvGrpSpPr>
        <p:grpSpPr>
          <a:xfrm>
            <a:off x="2815490" y="4191875"/>
            <a:ext cx="6501330" cy="987185"/>
            <a:chOff x="2845335" y="4829415"/>
            <a:chExt cx="6501330" cy="987185"/>
          </a:xfrm>
        </p:grpSpPr>
        <p:sp>
          <p:nvSpPr>
            <p:cNvPr id="33" name="矩形 32"/>
            <p:cNvSpPr/>
            <p:nvPr>
              <p:custDataLst>
                <p:tags r:id="rId10"/>
              </p:custDataLst>
            </p:nvPr>
          </p:nvSpPr>
          <p:spPr>
            <a:xfrm>
              <a:off x="8359480" y="4830503"/>
              <a:ext cx="496060" cy="985009"/>
            </a:xfrm>
            <a:prstGeom prst="rect">
              <a:avLst/>
            </a:prstGeom>
            <a:solidFill>
              <a:srgbClr val="D26078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1"/>
              </p:custDataLst>
            </p:nvPr>
          </p:nvSpPr>
          <p:spPr>
            <a:xfrm>
              <a:off x="2845335" y="4987365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容器生命周期的特点？云存储必要吗？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5" name="燕尾形 34"/>
            <p:cNvSpPr/>
            <p:nvPr>
              <p:custDataLst>
                <p:tags r:id="rId12"/>
              </p:custDataLst>
            </p:nvPr>
          </p:nvSpPr>
          <p:spPr>
            <a:xfrm>
              <a:off x="8359480" y="4829415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D26078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796384" y="855685"/>
            <a:ext cx="137586" cy="56606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5629317" y="1698297"/>
            <a:ext cx="471720" cy="471720"/>
          </a:xfrm>
          <a:prstGeom prst="ellipse">
            <a:avLst/>
          </a:prstGeom>
          <a:solidFill>
            <a:srgbClr val="1F74AD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>
            <a:off x="5372816" y="1831011"/>
            <a:ext cx="231931" cy="199942"/>
          </a:xfrm>
          <a:prstGeom prst="triangl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 bwMode="auto">
          <a:xfrm>
            <a:off x="1891814" y="1639956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封装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lxc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，符合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Apache 2.0 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开源协议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>
            <p:custDataLst>
              <p:tags r:id="rId5"/>
            </p:custDataLst>
          </p:nvPr>
        </p:nvSpPr>
        <p:spPr>
          <a:xfrm>
            <a:off x="5629317" y="3114406"/>
            <a:ext cx="471720" cy="471720"/>
          </a:xfrm>
          <a:prstGeom prst="ellipse">
            <a:avLst/>
          </a:prstGeom>
          <a:solidFill>
            <a:srgbClr val="1AA3AA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2014.6</a:t>
            </a:r>
            <a:endParaRPr lang="en-US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等腰三角形 39"/>
          <p:cNvSpPr/>
          <p:nvPr>
            <p:custDataLst>
              <p:tags r:id="rId6"/>
            </p:custDataLst>
          </p:nvPr>
        </p:nvSpPr>
        <p:spPr>
          <a:xfrm rot="16200000">
            <a:off x="5372816" y="3250295"/>
            <a:ext cx="231931" cy="199942"/>
          </a:xfrm>
          <a:prstGeom prst="triangl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>
            <p:custDataLst>
              <p:tags r:id="rId7"/>
            </p:custDataLst>
          </p:nvPr>
        </p:nvSpPr>
        <p:spPr bwMode="auto">
          <a:xfrm>
            <a:off x="1891814" y="3059240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 1.0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发布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>
            <p:custDataLst>
              <p:tags r:id="rId8"/>
            </p:custDataLst>
          </p:nvPr>
        </p:nvSpPr>
        <p:spPr>
          <a:xfrm>
            <a:off x="5629317" y="4533689"/>
            <a:ext cx="471720" cy="471720"/>
          </a:xfrm>
          <a:prstGeom prst="ellipse">
            <a:avLst/>
          </a:prstGeom>
          <a:solidFill>
            <a:srgbClr val="9BBB59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等腰三角形 53"/>
          <p:cNvSpPr/>
          <p:nvPr>
            <p:custDataLst>
              <p:tags r:id="rId9"/>
            </p:custDataLst>
          </p:nvPr>
        </p:nvSpPr>
        <p:spPr>
          <a:xfrm rot="16200000">
            <a:off x="5372816" y="4669578"/>
            <a:ext cx="231931" cy="199942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10"/>
            </p:custDataLst>
          </p:nvPr>
        </p:nvSpPr>
        <p:spPr bwMode="auto">
          <a:xfrm>
            <a:off x="1891814" y="4478523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docker-ce 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19.03</a:t>
            </a:r>
            <a:endParaRPr lang="en-US" altLang="zh-CN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11"/>
            </p:custDataLst>
          </p:nvPr>
        </p:nvSpPr>
        <p:spPr>
          <a:xfrm>
            <a:off x="5629317" y="2404764"/>
            <a:ext cx="471720" cy="471720"/>
          </a:xfrm>
          <a:prstGeom prst="ellipse">
            <a:avLst/>
          </a:prstGeom>
          <a:solidFill>
            <a:srgbClr val="3498D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2014.4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等腰三角形 32"/>
          <p:cNvSpPr/>
          <p:nvPr>
            <p:custDataLst>
              <p:tags r:id="rId12"/>
            </p:custDataLst>
          </p:nvPr>
        </p:nvSpPr>
        <p:spPr>
          <a:xfrm rot="5400000" flipH="1">
            <a:off x="6125608" y="2540653"/>
            <a:ext cx="231931" cy="199942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 bwMode="auto">
          <a:xfrm>
            <a:off x="6555836" y="2349598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亚马逊、微软、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Google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Facebook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业界大佬宣布支持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endParaRPr lang="en-US" altLang="zh-CN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>
            <p:custDataLst>
              <p:tags r:id="rId14"/>
            </p:custDataLst>
          </p:nvPr>
        </p:nvSpPr>
        <p:spPr>
          <a:xfrm>
            <a:off x="5629317" y="3824047"/>
            <a:ext cx="471720" cy="471720"/>
          </a:xfrm>
          <a:prstGeom prst="ellipse">
            <a:avLst/>
          </a:prstGeom>
          <a:solidFill>
            <a:srgbClr val="69A35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等腰三角形 46"/>
          <p:cNvSpPr/>
          <p:nvPr>
            <p:custDataLst>
              <p:tags r:id="rId15"/>
            </p:custDataLst>
          </p:nvPr>
        </p:nvSpPr>
        <p:spPr>
          <a:xfrm rot="5400000" flipH="1">
            <a:off x="6125608" y="3959937"/>
            <a:ext cx="231931" cy="199942"/>
          </a:xfrm>
          <a:prstGeom prst="triangl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16"/>
            </p:custDataLst>
          </p:nvPr>
        </p:nvSpPr>
        <p:spPr bwMode="auto">
          <a:xfrm>
            <a:off x="6555836" y="3768882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获得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9500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万美元的融资，为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的发展带来了深远影响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>
            <p:custDataLst>
              <p:tags r:id="rId17"/>
            </p:custDataLst>
          </p:nvPr>
        </p:nvSpPr>
        <p:spPr>
          <a:xfrm>
            <a:off x="5629317" y="5243329"/>
            <a:ext cx="471720" cy="471720"/>
          </a:xfrm>
          <a:prstGeom prst="ellipse">
            <a:avLst/>
          </a:prstGeom>
          <a:solidFill>
            <a:srgbClr val="FFC000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当下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等腰三角形 60"/>
          <p:cNvSpPr/>
          <p:nvPr>
            <p:custDataLst>
              <p:tags r:id="rId18"/>
            </p:custDataLst>
          </p:nvPr>
        </p:nvSpPr>
        <p:spPr>
          <a:xfrm rot="5400000" flipH="1">
            <a:off x="6125608" y="5379219"/>
            <a:ext cx="231931" cy="19994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>
            <p:custDataLst>
              <p:tags r:id="rId19"/>
            </p:custDataLst>
          </p:nvPr>
        </p:nvSpPr>
        <p:spPr bwMode="auto">
          <a:xfrm>
            <a:off x="6555836" y="5188163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kubernetes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已然成为了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编排的标准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067550" y="2456815"/>
            <a:ext cx="388493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架构：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server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：容器运行节点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client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api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均在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这个程序中。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1595120"/>
            <a:ext cx="46863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VM vs. Container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200" y="1818640"/>
            <a:ext cx="3027045" cy="2720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80" y="1819275"/>
            <a:ext cx="3034030" cy="2720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71980" y="4996815"/>
            <a:ext cx="58667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lxc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6.5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 &gt; libcontainer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1298575"/>
            <a:ext cx="7783195" cy="3902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417445" y="473075"/>
            <a:ext cx="8527415" cy="5912485"/>
            <a:chOff x="1709" y="936"/>
            <a:chExt cx="13429" cy="9311"/>
          </a:xfrm>
        </p:grpSpPr>
        <p:grpSp>
          <p:nvGrpSpPr>
            <p:cNvPr id="9" name="组合 8"/>
            <p:cNvGrpSpPr/>
            <p:nvPr/>
          </p:nvGrpSpPr>
          <p:grpSpPr>
            <a:xfrm>
              <a:off x="2079" y="3327"/>
              <a:ext cx="1580" cy="2412"/>
              <a:chOff x="1536" y="5321"/>
              <a:chExt cx="1580" cy="241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676" y="5321"/>
                <a:ext cx="1440" cy="1930"/>
                <a:chOff x="4604" y="6332"/>
                <a:chExt cx="1440" cy="1930"/>
              </a:xfrm>
            </p:grpSpPr>
            <p:pic>
              <p:nvPicPr>
                <p:cNvPr id="2" name="图片 1" descr="303b32303236373435373bcec4bcfe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4" y="6822"/>
                  <a:ext cx="1440" cy="1440"/>
                </a:xfrm>
                <a:prstGeom prst="rect">
                  <a:avLst/>
                </a:prstGeom>
              </p:spPr>
            </p:pic>
            <p:pic>
              <p:nvPicPr>
                <p:cNvPr id="6" name="图片 5" descr="303b333636313334343bd6b1b3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8120000">
                  <a:off x="4054" y="6953"/>
                  <a:ext cx="1473" cy="231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536" y="7251"/>
                <a:ext cx="1580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/>
                  <a:t>Dockerfile</a:t>
                </a:r>
                <a:endParaRPr lang="en-US" altLang="zh-CN" sz="1400" b="1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882" y="3814"/>
              <a:ext cx="3078" cy="2098"/>
              <a:chOff x="6882" y="3814"/>
              <a:chExt cx="3078" cy="2098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6882" y="381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8108" y="4343"/>
                <a:ext cx="1220" cy="1220"/>
                <a:chOff x="7721" y="4282"/>
                <a:chExt cx="1220" cy="1220"/>
              </a:xfrm>
            </p:grpSpPr>
            <p:sp>
              <p:nvSpPr>
                <p:cNvPr id="10" name="立方体 9"/>
                <p:cNvSpPr/>
                <p:nvPr/>
              </p:nvSpPr>
              <p:spPr>
                <a:xfrm>
                  <a:off x="7968" y="4282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立方体 10"/>
                <p:cNvSpPr/>
                <p:nvPr/>
              </p:nvSpPr>
              <p:spPr>
                <a:xfrm>
                  <a:off x="7837" y="4689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立方体 11"/>
                <p:cNvSpPr/>
                <p:nvPr/>
              </p:nvSpPr>
              <p:spPr>
                <a:xfrm>
                  <a:off x="8244" y="4598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立方体 12"/>
                <p:cNvSpPr/>
                <p:nvPr/>
              </p:nvSpPr>
              <p:spPr>
                <a:xfrm>
                  <a:off x="8128" y="500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立方体 13"/>
                <p:cNvSpPr/>
                <p:nvPr/>
              </p:nvSpPr>
              <p:spPr>
                <a:xfrm>
                  <a:off x="8535" y="493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立方体 14"/>
                <p:cNvSpPr/>
                <p:nvPr/>
              </p:nvSpPr>
              <p:spPr>
                <a:xfrm>
                  <a:off x="7721" y="5096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6882" y="3965"/>
                <a:ext cx="1203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/>
                  <a:t>Images</a:t>
                </a:r>
                <a:endParaRPr lang="en-US" altLang="zh-CN" sz="1400" b="1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882" y="6744"/>
              <a:ext cx="3079" cy="2098"/>
              <a:chOff x="6882" y="6744"/>
              <a:chExt cx="3079" cy="2098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6882" y="674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882" y="7018"/>
                <a:ext cx="164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/>
                  <a:t>Containers</a:t>
                </a:r>
                <a:endParaRPr lang="en-US" altLang="zh-CN" sz="1400" b="1"/>
              </a:p>
            </p:txBody>
          </p:sp>
          <p:pic>
            <p:nvPicPr>
              <p:cNvPr id="21" name="图片 20" descr="303b32303235333637363bb3ddc2d6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24" y="7402"/>
                <a:ext cx="1440" cy="1440"/>
              </a:xfrm>
              <a:prstGeom prst="rect">
                <a:avLst/>
              </a:prstGeom>
            </p:spPr>
          </p:pic>
        </p:grpSp>
        <p:cxnSp>
          <p:nvCxnSpPr>
            <p:cNvPr id="27" name="曲线连接符 26"/>
            <p:cNvCxnSpPr>
              <a:stCxn id="2" idx="3"/>
              <a:endCxn id="16" idx="1"/>
            </p:cNvCxnSpPr>
            <p:nvPr/>
          </p:nvCxnSpPr>
          <p:spPr>
            <a:xfrm>
              <a:off x="3659" y="4537"/>
              <a:ext cx="3223" cy="326"/>
            </a:xfrm>
            <a:prstGeom prst="curvedConnector3">
              <a:avLst>
                <a:gd name="adj1" fmla="val 50016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480" y="4176"/>
              <a:ext cx="93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build</a:t>
              </a:r>
              <a:endParaRPr lang="en-US" altLang="zh-CN" sz="1400" b="1"/>
            </a:p>
          </p:txBody>
        </p:sp>
        <p:cxnSp>
          <p:nvCxnSpPr>
            <p:cNvPr id="29" name="曲线连接符 28"/>
            <p:cNvCxnSpPr>
              <a:stCxn id="19" idx="1"/>
              <a:endCxn id="16" idx="2"/>
            </p:cNvCxnSpPr>
            <p:nvPr/>
          </p:nvCxnSpPr>
          <p:spPr>
            <a:xfrm rot="10800000" flipH="1">
              <a:off x="6882" y="5911"/>
              <a:ext cx="1540" cy="1881"/>
            </a:xfrm>
            <a:prstGeom prst="curvedConnector4">
              <a:avLst>
                <a:gd name="adj1" fmla="val -24351"/>
                <a:gd name="adj2" fmla="val 77884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5662" y="6158"/>
              <a:ext cx="125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commit</a:t>
              </a:r>
              <a:endParaRPr lang="en-US" altLang="zh-CN" sz="1400" b="1"/>
            </a:p>
          </p:txBody>
        </p:sp>
        <p:cxnSp>
          <p:nvCxnSpPr>
            <p:cNvPr id="31" name="曲线连接符 30"/>
            <p:cNvCxnSpPr>
              <a:stCxn id="16" idx="1"/>
              <a:endCxn id="16" idx="0"/>
            </p:cNvCxnSpPr>
            <p:nvPr/>
          </p:nvCxnSpPr>
          <p:spPr>
            <a:xfrm rot="10800000" flipH="1">
              <a:off x="6882" y="3813"/>
              <a:ext cx="1540" cy="1049"/>
            </a:xfrm>
            <a:prstGeom prst="curvedConnector4">
              <a:avLst>
                <a:gd name="adj1" fmla="val -24351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178" y="3082"/>
              <a:ext cx="7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tag</a:t>
              </a:r>
              <a:endParaRPr lang="en-US" altLang="zh-CN" sz="1400" b="1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3086" y="936"/>
              <a:ext cx="2053" cy="2128"/>
              <a:chOff x="13372" y="1354"/>
              <a:chExt cx="2053" cy="212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3372" y="1354"/>
                <a:ext cx="2053" cy="2128"/>
                <a:chOff x="12119" y="1218"/>
                <a:chExt cx="2053" cy="2128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2119" y="1218"/>
                  <a:ext cx="2053" cy="212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19" y="1234"/>
                  <a:ext cx="2032" cy="1342"/>
                </a:xfrm>
                <a:prstGeom prst="rect">
                  <a:avLst/>
                </a:prstGeom>
              </p:spPr>
            </p:pic>
          </p:grpSp>
          <p:sp>
            <p:nvSpPr>
              <p:cNvPr id="36" name="文本框 35"/>
              <p:cNvSpPr txBox="1"/>
              <p:nvPr/>
            </p:nvSpPr>
            <p:spPr>
              <a:xfrm>
                <a:off x="13895" y="2847"/>
                <a:ext cx="100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80000"/>
                  </a:lnSpc>
                </a:pP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registry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8" name="曲线连接符 37"/>
            <p:cNvCxnSpPr>
              <a:endCxn id="33" idx="1"/>
            </p:cNvCxnSpPr>
            <p:nvPr/>
          </p:nvCxnSpPr>
          <p:spPr>
            <a:xfrm flipV="1">
              <a:off x="9116" y="1623"/>
              <a:ext cx="3970" cy="2204"/>
            </a:xfrm>
            <a:prstGeom prst="curvedConnector3">
              <a:avLst>
                <a:gd name="adj1" fmla="val 50025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0853" y="1444"/>
              <a:ext cx="9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push</a:t>
              </a:r>
              <a:endParaRPr lang="en-US" altLang="zh-CN" sz="1400" b="1"/>
            </a:p>
          </p:txBody>
        </p:sp>
        <p:cxnSp>
          <p:nvCxnSpPr>
            <p:cNvPr id="40" name="曲线连接符 39"/>
            <p:cNvCxnSpPr>
              <a:stCxn id="36" idx="2"/>
              <a:endCxn id="16" idx="3"/>
            </p:cNvCxnSpPr>
            <p:nvPr/>
          </p:nvCxnSpPr>
          <p:spPr>
            <a:xfrm rot="5400000">
              <a:off x="11086" y="1836"/>
              <a:ext cx="1903" cy="4152"/>
            </a:xfrm>
            <a:prstGeom prst="curvedConnector2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11932" y="4379"/>
              <a:ext cx="76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pull</a:t>
              </a:r>
              <a:endParaRPr lang="en-US" altLang="zh-CN" sz="1400" b="1"/>
            </a:p>
          </p:txBody>
        </p:sp>
        <p:cxnSp>
          <p:nvCxnSpPr>
            <p:cNvPr id="42" name="曲线连接符 41"/>
            <p:cNvCxnSpPr>
              <a:stCxn id="16" idx="3"/>
              <a:endCxn id="19" idx="3"/>
            </p:cNvCxnSpPr>
            <p:nvPr/>
          </p:nvCxnSpPr>
          <p:spPr>
            <a:xfrm>
              <a:off x="9961" y="4863"/>
              <a:ext cx="5" cy="2930"/>
            </a:xfrm>
            <a:prstGeom prst="curvedConnector3">
              <a:avLst>
                <a:gd name="adj1" fmla="val 7500000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10364" y="6158"/>
              <a:ext cx="71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run</a:t>
              </a:r>
              <a:endParaRPr lang="en-US" altLang="zh-CN" sz="1400" b="1"/>
            </a:p>
          </p:txBody>
        </p:sp>
        <p:cxnSp>
          <p:nvCxnSpPr>
            <p:cNvPr id="44" name="曲线连接符 43"/>
            <p:cNvCxnSpPr>
              <a:stCxn id="19" idx="3"/>
              <a:endCxn id="21" idx="2"/>
            </p:cNvCxnSpPr>
            <p:nvPr/>
          </p:nvCxnSpPr>
          <p:spPr>
            <a:xfrm flipH="1">
              <a:off x="8944" y="7793"/>
              <a:ext cx="1017" cy="1049"/>
            </a:xfrm>
            <a:prstGeom prst="curvedConnector4">
              <a:avLst>
                <a:gd name="adj1" fmla="val -36873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10422" y="7937"/>
              <a:ext cx="1114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stop</a:t>
              </a:r>
              <a:endParaRPr lang="en-US" altLang="zh-CN" sz="1400" b="1"/>
            </a:p>
            <a:p>
              <a:r>
                <a:rPr lang="en-US" altLang="zh-CN" sz="1400" b="1"/>
                <a:t>start</a:t>
              </a:r>
              <a:endParaRPr lang="en-US" altLang="zh-CN" sz="1400" b="1"/>
            </a:p>
            <a:p>
              <a:r>
                <a:rPr lang="en-US" altLang="zh-CN" sz="1400" b="1"/>
                <a:t>restart</a:t>
              </a:r>
              <a:endParaRPr lang="en-US" altLang="zh-CN" sz="1400" b="1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5493" y="3180"/>
              <a:ext cx="6113" cy="6762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947" y="9339"/>
              <a:ext cx="294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local docker instance</a:t>
              </a:r>
              <a:endParaRPr lang="en-US" altLang="zh-CN" sz="1400" b="1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709" y="2701"/>
              <a:ext cx="11109" cy="7547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652395" y="5751830"/>
            <a:ext cx="1993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/>
              <a:t>Docker Deamon HOST</a:t>
            </a:r>
            <a:endParaRPr lang="en-US" altLang="zh-CN" sz="14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工欲善其事必先利其器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277995" y="537087"/>
            <a:ext cx="3048000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 tools are essential things</a:t>
            </a:r>
            <a:endParaRPr lang="zh-CN" altLang="en-US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6190" y="1424940"/>
            <a:ext cx="6530340" cy="180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前提条件：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CentOS 7 or 8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可以连通网络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firewalld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selinux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36190" y="4335145"/>
            <a:ext cx="1097280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实验手册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千里之行，始于足下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thousand-li journey begins with the first step.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1417955" y="3513455"/>
            <a:ext cx="94640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96342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31925" y="3808095"/>
            <a:ext cx="12496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小型机</a:t>
            </a:r>
            <a:endParaRPr lang="zh-CN" altLang="en-US" sz="1400"/>
          </a:p>
          <a:p>
            <a:pPr algn="ctr"/>
            <a:r>
              <a:rPr lang="zh-CN" altLang="en-US" sz="1400"/>
              <a:t>专用机</a:t>
            </a:r>
            <a:endParaRPr lang="zh-CN" altLang="en-US" sz="1400"/>
          </a:p>
          <a:p>
            <a:pPr algn="ctr"/>
            <a:r>
              <a:rPr lang="zh-CN" altLang="en-US" sz="1400"/>
              <a:t>单机服务能力</a:t>
            </a:r>
            <a:endParaRPr lang="zh-CN" altLang="en-US" sz="1400"/>
          </a:p>
        </p:txBody>
      </p:sp>
      <p:sp>
        <p:nvSpPr>
          <p:cNvPr id="5" name="椭圆 4"/>
          <p:cNvSpPr/>
          <p:nvPr/>
        </p:nvSpPr>
        <p:spPr>
          <a:xfrm>
            <a:off x="403098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28745" y="3808095"/>
            <a:ext cx="3911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PC</a:t>
            </a:r>
            <a:endParaRPr lang="en-US" altLang="zh-CN" sz="1400"/>
          </a:p>
        </p:txBody>
      </p:sp>
      <p:sp>
        <p:nvSpPr>
          <p:cNvPr id="7" name="椭圆 6"/>
          <p:cNvSpPr/>
          <p:nvPr/>
        </p:nvSpPr>
        <p:spPr>
          <a:xfrm>
            <a:off x="5758815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94020" y="380809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虚拟化</a:t>
            </a:r>
            <a:endParaRPr lang="zh-CN" altLang="en-US" sz="1400"/>
          </a:p>
        </p:txBody>
      </p:sp>
      <p:sp>
        <p:nvSpPr>
          <p:cNvPr id="9" name="椭圆 8"/>
          <p:cNvSpPr/>
          <p:nvPr/>
        </p:nvSpPr>
        <p:spPr>
          <a:xfrm>
            <a:off x="693166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66865" y="3808095"/>
            <a:ext cx="8985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container</a:t>
            </a:r>
            <a:endParaRPr lang="en-US" altLang="zh-CN" sz="1400"/>
          </a:p>
        </p:txBody>
      </p:sp>
      <p:sp>
        <p:nvSpPr>
          <p:cNvPr id="13" name="椭圆 12"/>
          <p:cNvSpPr/>
          <p:nvPr/>
        </p:nvSpPr>
        <p:spPr>
          <a:xfrm>
            <a:off x="8295005" y="3422650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874635" y="3808095"/>
            <a:ext cx="10280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kubernetes</a:t>
            </a:r>
            <a:endParaRPr lang="en-US" altLang="zh-CN" sz="1400"/>
          </a:p>
        </p:txBody>
      </p:sp>
      <p:cxnSp>
        <p:nvCxnSpPr>
          <p:cNvPr id="15" name="直接连接符 14"/>
          <p:cNvCxnSpPr/>
          <p:nvPr/>
        </p:nvCxnSpPr>
        <p:spPr>
          <a:xfrm>
            <a:off x="1418590" y="2204085"/>
            <a:ext cx="9502140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838960" y="237553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单体应用</a:t>
            </a:r>
            <a:endParaRPr lang="zh-CN" altLang="en-US" sz="1400"/>
          </a:p>
        </p:txBody>
      </p:sp>
      <p:sp>
        <p:nvSpPr>
          <p:cNvPr id="17" name="椭圆 16"/>
          <p:cNvSpPr/>
          <p:nvPr/>
        </p:nvSpPr>
        <p:spPr>
          <a:xfrm>
            <a:off x="2192655" y="21088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412865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067425" y="2380615"/>
            <a:ext cx="877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SOA</a:t>
            </a:r>
            <a:r>
              <a:rPr lang="zh-CN" altLang="en-US" sz="1400"/>
              <a:t>服务</a:t>
            </a:r>
            <a:endParaRPr lang="zh-CN" altLang="en-US" sz="1400"/>
          </a:p>
        </p:txBody>
      </p:sp>
      <p:sp>
        <p:nvSpPr>
          <p:cNvPr id="20" name="椭圆 19"/>
          <p:cNvSpPr/>
          <p:nvPr/>
        </p:nvSpPr>
        <p:spPr>
          <a:xfrm>
            <a:off x="8877935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613140" y="237553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微服务</a:t>
            </a:r>
            <a:endParaRPr lang="zh-CN" altLang="en-US" sz="140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418590" y="4954270"/>
            <a:ext cx="9482455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696460" y="4865370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20565" y="513778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敏捷</a:t>
            </a:r>
            <a:endParaRPr lang="zh-CN" altLang="en-US" sz="1400"/>
          </a:p>
        </p:txBody>
      </p:sp>
      <p:sp>
        <p:nvSpPr>
          <p:cNvPr id="28" name="椭圆 27"/>
          <p:cNvSpPr/>
          <p:nvPr/>
        </p:nvSpPr>
        <p:spPr>
          <a:xfrm>
            <a:off x="5375910" y="48647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031740" y="5137150"/>
            <a:ext cx="788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DevOps</a:t>
            </a:r>
            <a:endParaRPr lang="en-US" altLang="zh-CN" sz="1400"/>
          </a:p>
        </p:txBody>
      </p:sp>
      <p:sp>
        <p:nvSpPr>
          <p:cNvPr id="30" name="椭圆 29"/>
          <p:cNvSpPr/>
          <p:nvPr/>
        </p:nvSpPr>
        <p:spPr>
          <a:xfrm>
            <a:off x="3436620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082925" y="237553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垂直拆分</a:t>
            </a:r>
            <a:endParaRPr lang="zh-CN" altLang="en-US" sz="1400"/>
          </a:p>
        </p:txBody>
      </p:sp>
      <p:sp>
        <p:nvSpPr>
          <p:cNvPr id="32" name="椭圆 31"/>
          <p:cNvSpPr/>
          <p:nvPr/>
        </p:nvSpPr>
        <p:spPr>
          <a:xfrm>
            <a:off x="4783455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429760" y="237553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水平扩展</a:t>
            </a:r>
            <a:endParaRPr lang="zh-CN" altLang="en-US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4" y="1457326"/>
            <a:ext cx="398144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容器基础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6116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143760" y="422275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143760" y="376491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143760" y="3326765"/>
            <a:ext cx="4399280" cy="355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system call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143760" y="2879090"/>
            <a:ext cx="2817495" cy="355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lib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2143760" y="2159635"/>
            <a:ext cx="4398645" cy="1074420"/>
            <a:chOff x="3244" y="4428"/>
            <a:chExt cx="6927" cy="1692"/>
          </a:xfrm>
          <a:solidFill>
            <a:srgbClr val="73B5CF"/>
          </a:solidFill>
        </p:grpSpPr>
        <p:sp>
          <p:nvSpPr>
            <p:cNvPr id="6" name="矩形 5"/>
            <p:cNvSpPr/>
            <p:nvPr/>
          </p:nvSpPr>
          <p:spPr>
            <a:xfrm>
              <a:off x="7837" y="4428"/>
              <a:ext cx="2335" cy="1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7" name="矩形 6"/>
            <p:cNvSpPr/>
            <p:nvPr/>
          </p:nvSpPr>
          <p:spPr>
            <a:xfrm>
              <a:off x="3244" y="4428"/>
              <a:ext cx="4593" cy="8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                           app</a:t>
              </a:r>
              <a:endParaRPr lang="en-US" altLang="zh-CN"/>
            </a:p>
          </p:txBody>
        </p:sp>
      </p:grpSp>
      <p:sp>
        <p:nvSpPr>
          <p:cNvPr id="9" name="右大括号 8"/>
          <p:cNvSpPr/>
          <p:nvPr/>
        </p:nvSpPr>
        <p:spPr>
          <a:xfrm>
            <a:off x="6725285" y="3312795"/>
            <a:ext cx="239395" cy="843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22490" y="35502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内核空间</a:t>
            </a:r>
            <a:endParaRPr lang="zh-CN" altLang="en-US"/>
          </a:p>
        </p:txBody>
      </p:sp>
      <p:sp>
        <p:nvSpPr>
          <p:cNvPr id="11" name="右大括号 10"/>
          <p:cNvSpPr/>
          <p:nvPr/>
        </p:nvSpPr>
        <p:spPr>
          <a:xfrm>
            <a:off x="6725285" y="2159635"/>
            <a:ext cx="239395" cy="1074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22490" y="25107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用户空间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85035" y="1982470"/>
            <a:ext cx="75711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系统级虚拟化，</a:t>
            </a:r>
            <a:r>
              <a:rPr lang="en-US" altLang="zh-CN" sz="2800"/>
              <a:t>kvm</a:t>
            </a:r>
            <a:r>
              <a:rPr lang="zh-CN" altLang="en-US" sz="2800"/>
              <a:t>、</a:t>
            </a:r>
            <a:r>
              <a:rPr lang="en-US" altLang="zh-CN" sz="2800"/>
              <a:t>vmware</a:t>
            </a:r>
            <a:r>
              <a:rPr lang="zh-CN" altLang="en-US" sz="2800"/>
              <a:t>、</a:t>
            </a:r>
            <a:r>
              <a:rPr lang="en-US" altLang="zh-CN" sz="2800"/>
              <a:t>xen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用户空间虚拟化，</a:t>
            </a:r>
            <a:r>
              <a:rPr lang="en-US" altLang="zh-CN" sz="2800"/>
              <a:t>lxc</a:t>
            </a:r>
            <a:r>
              <a:rPr lang="zh-CN" altLang="en-US" sz="2800"/>
              <a:t>、</a:t>
            </a:r>
            <a:r>
              <a:rPr lang="en-US" altLang="zh-CN" sz="2800"/>
              <a:t>openvz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库虚拟化，</a:t>
            </a:r>
            <a:r>
              <a:rPr lang="en-US" altLang="zh-CN" sz="2800"/>
              <a:t>wine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专用虚拟化，</a:t>
            </a:r>
            <a:r>
              <a:rPr lang="en-US" altLang="zh-CN" sz="2800"/>
              <a:t>tomcat</a:t>
            </a:r>
            <a:r>
              <a:rPr lang="zh-CN" altLang="en-US" sz="2800"/>
              <a:t>，</a:t>
            </a:r>
            <a:r>
              <a:rPr lang="en-US" altLang="zh-CN" sz="2800"/>
              <a:t>jvm</a:t>
            </a:r>
            <a:endParaRPr lang="en-US" altLang="zh-CN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虚拟化类型（系统）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89200" y="4463415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489200" y="3535680"/>
            <a:ext cx="4399280" cy="37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Hypervisor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489200" y="3976370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489200" y="1932305"/>
            <a:ext cx="1064895" cy="1438275"/>
            <a:chOff x="3033" y="2259"/>
            <a:chExt cx="1600" cy="2279"/>
          </a:xfrm>
        </p:grpSpPr>
        <p:sp>
          <p:nvSpPr>
            <p:cNvPr id="5" name="矩形 4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81755" y="1932305"/>
            <a:ext cx="1064895" cy="1438275"/>
            <a:chOff x="3033" y="2259"/>
            <a:chExt cx="1600" cy="2279"/>
          </a:xfrm>
        </p:grpSpPr>
        <p:sp>
          <p:nvSpPr>
            <p:cNvPr id="11" name="矩形 10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64785" y="1932305"/>
            <a:ext cx="1064895" cy="1438275"/>
            <a:chOff x="3033" y="2259"/>
            <a:chExt cx="1600" cy="2279"/>
          </a:xfrm>
        </p:grpSpPr>
        <p:sp>
          <p:nvSpPr>
            <p:cNvPr id="16" name="矩形 15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cxnSp>
        <p:nvCxnSpPr>
          <p:cNvPr id="20" name="曲线连接符 19"/>
          <p:cNvCxnSpPr>
            <a:stCxn id="7" idx="1"/>
            <a:endCxn id="8" idx="1"/>
          </p:cNvCxnSpPr>
          <p:nvPr/>
        </p:nvCxnSpPr>
        <p:spPr>
          <a:xfrm rot="10800000" flipH="1" flipV="1">
            <a:off x="2552065" y="2503170"/>
            <a:ext cx="129540" cy="677545"/>
          </a:xfrm>
          <a:prstGeom prst="curvedConnector3">
            <a:avLst>
              <a:gd name="adj1" fmla="val -18382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504315" y="2720975"/>
            <a:ext cx="7092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sys call</a:t>
            </a:r>
            <a:endParaRPr lang="en-US" altLang="zh-CN" sz="1400"/>
          </a:p>
        </p:txBody>
      </p:sp>
      <p:sp>
        <p:nvSpPr>
          <p:cNvPr id="26" name="文本框 25"/>
          <p:cNvSpPr txBox="1"/>
          <p:nvPr/>
        </p:nvSpPr>
        <p:spPr>
          <a:xfrm>
            <a:off x="1590040" y="351917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tx1"/>
                </a:solidFill>
              </a:rPr>
              <a:t>转换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27" name="曲线连接符 26"/>
          <p:cNvCxnSpPr/>
          <p:nvPr/>
        </p:nvCxnSpPr>
        <p:spPr>
          <a:xfrm rot="10800000" flipV="1">
            <a:off x="2489200" y="3181350"/>
            <a:ext cx="192405" cy="982345"/>
          </a:xfrm>
          <a:prstGeom prst="curvedConnector3">
            <a:avLst>
              <a:gd name="adj1" fmla="val 223762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411720" y="2133600"/>
            <a:ext cx="36334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GuestOS</a:t>
            </a:r>
            <a:r>
              <a:rPr lang="zh-CN" altLang="en-US" sz="1400"/>
              <a:t>的系统调用实际上并不是真正的内核需要通过</a:t>
            </a:r>
            <a:r>
              <a:rPr lang="en-US" altLang="zh-CN" sz="1400"/>
              <a:t>Hypervisor</a:t>
            </a:r>
            <a:r>
              <a:rPr lang="zh-CN" altLang="en-US" sz="1400"/>
              <a:t>的转换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半虚拟化与完全虚拟化存在一些差异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Hypervisor</a:t>
            </a:r>
            <a:r>
              <a:rPr lang="zh-CN" altLang="en-US" sz="1400"/>
              <a:t>将</a:t>
            </a:r>
            <a:r>
              <a:rPr lang="en-US" altLang="zh-CN" sz="1400"/>
              <a:t>GuestOS</a:t>
            </a:r>
            <a:r>
              <a:rPr lang="zh-CN" altLang="en-US" sz="1400"/>
              <a:t>的系统调用，转化为对真实内核的系统调用，从而实现内核空间的调用</a:t>
            </a:r>
            <a:endParaRPr lang="zh-CN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虚拟化类型（库）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438525" y="450215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438525" y="401510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3438525" y="3564890"/>
            <a:ext cx="270256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Wine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365240" y="2608580"/>
            <a:ext cx="1472565" cy="1331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Linux</a:t>
            </a:r>
            <a:endParaRPr lang="en-US" altLang="zh-CN"/>
          </a:p>
          <a:p>
            <a:pPr algn="ctr"/>
            <a:r>
              <a:rPr lang="en-US" altLang="zh-CN"/>
              <a:t>Programe</a:t>
            </a:r>
            <a:endParaRPr lang="en-US" altLang="zh-CN"/>
          </a:p>
          <a:p>
            <a:pPr algn="ctr"/>
            <a:r>
              <a:rPr lang="en-US" altLang="zh-CN"/>
              <a:t>(binary)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438525" y="2607945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Windows</a:t>
            </a:r>
            <a:endParaRPr lang="en-US" altLang="zh-CN"/>
          </a:p>
          <a:p>
            <a:pPr algn="ctr"/>
            <a:r>
              <a:rPr lang="en-US" altLang="zh-CN"/>
              <a:t>Programe</a:t>
            </a:r>
            <a:r>
              <a:rPr lang="zh-CN" altLang="en-US"/>
              <a:t>（</a:t>
            </a:r>
            <a:r>
              <a:rPr lang="en-US" altLang="zh-CN"/>
              <a:t>.exe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8117840" y="2574925"/>
            <a:ext cx="306705" cy="24441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73465" y="3612515"/>
            <a:ext cx="1254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 Linux OS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虚拟化类型（专用）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355215" y="455041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355215" y="406336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355215" y="3613150"/>
            <a:ext cx="439928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lib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147945" y="2655570"/>
            <a:ext cx="1606550" cy="8909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Jvm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55215" y="2656205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Tomcat</a:t>
            </a:r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7111365" y="1732915"/>
            <a:ext cx="306705" cy="1814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09205" y="2455545"/>
            <a:ext cx="247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跨平台可移植应用程序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55215" y="1732915"/>
            <a:ext cx="439991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Java Application</a:t>
            </a:r>
            <a:endParaRPr lang="en-US"/>
          </a:p>
        </p:txBody>
      </p:sp>
      <p:sp>
        <p:nvSpPr>
          <p:cNvPr id="10" name="右大括号 9"/>
          <p:cNvSpPr/>
          <p:nvPr/>
        </p:nvSpPr>
        <p:spPr>
          <a:xfrm>
            <a:off x="7111365" y="3639820"/>
            <a:ext cx="306705" cy="798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09205" y="3855085"/>
            <a:ext cx="327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Windows or Linux or Mac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虚拟化类型（容器）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143250" y="506730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/>
              <a:t>Hardware</a:t>
            </a:r>
            <a:endParaRPr lang="en-US" altLang="zh-CN" sz="1400" b="1"/>
          </a:p>
        </p:txBody>
      </p:sp>
      <p:sp>
        <p:nvSpPr>
          <p:cNvPr id="4" name="矩形 3"/>
          <p:cNvSpPr/>
          <p:nvPr/>
        </p:nvSpPr>
        <p:spPr>
          <a:xfrm>
            <a:off x="3143250" y="458025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/>
              <a:t>Kernel</a:t>
            </a:r>
            <a:endParaRPr lang="en-US" altLang="zh-CN" sz="1400" b="1"/>
          </a:p>
        </p:txBody>
      </p:sp>
      <p:grpSp>
        <p:nvGrpSpPr>
          <p:cNvPr id="9" name="组合 8"/>
          <p:cNvGrpSpPr/>
          <p:nvPr/>
        </p:nvGrpSpPr>
        <p:grpSpPr>
          <a:xfrm>
            <a:off x="3143250" y="3025140"/>
            <a:ext cx="1064895" cy="1438275"/>
            <a:chOff x="3033" y="2259"/>
            <a:chExt cx="1600" cy="2279"/>
          </a:xfrm>
        </p:grpSpPr>
        <p:sp>
          <p:nvSpPr>
            <p:cNvPr id="5" name="矩形 4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35805" y="3025140"/>
            <a:ext cx="1064895" cy="1438275"/>
            <a:chOff x="3033" y="2259"/>
            <a:chExt cx="1600" cy="2279"/>
          </a:xfrm>
        </p:grpSpPr>
        <p:sp>
          <p:nvSpPr>
            <p:cNvPr id="11" name="矩形 10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23280" y="3025140"/>
            <a:ext cx="1064895" cy="1438275"/>
            <a:chOff x="3033" y="2259"/>
            <a:chExt cx="1600" cy="2279"/>
          </a:xfrm>
        </p:grpSpPr>
        <p:sp>
          <p:nvSpPr>
            <p:cNvPr id="16" name="矩形 15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sp>
        <p:nvSpPr>
          <p:cNvPr id="21" name="右大括号 20"/>
          <p:cNvSpPr/>
          <p:nvPr/>
        </p:nvSpPr>
        <p:spPr>
          <a:xfrm>
            <a:off x="7889875" y="2977515"/>
            <a:ext cx="239395" cy="15049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大括号 24"/>
          <p:cNvSpPr/>
          <p:nvPr/>
        </p:nvSpPr>
        <p:spPr>
          <a:xfrm>
            <a:off x="7889875" y="4580255"/>
            <a:ext cx="239395" cy="375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272780" y="3545840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用户空间</a:t>
            </a:r>
            <a:endParaRPr lang="zh-CN" altLang="en-US" sz="1400"/>
          </a:p>
        </p:txBody>
      </p:sp>
      <p:sp>
        <p:nvSpPr>
          <p:cNvPr id="28" name="文本框 27"/>
          <p:cNvSpPr txBox="1"/>
          <p:nvPr/>
        </p:nvSpPr>
        <p:spPr>
          <a:xfrm>
            <a:off x="8272780" y="4587240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内核空间</a:t>
            </a:r>
            <a:endParaRPr lang="zh-CN" altLang="en-US" sz="1400"/>
          </a:p>
        </p:txBody>
      </p:sp>
      <p:sp>
        <p:nvSpPr>
          <p:cNvPr id="29" name="椭圆形标注 28"/>
          <p:cNvSpPr/>
          <p:nvPr/>
        </p:nvSpPr>
        <p:spPr>
          <a:xfrm>
            <a:off x="1372235" y="2239645"/>
            <a:ext cx="1485265" cy="872490"/>
          </a:xfrm>
          <a:prstGeom prst="wedgeEllipseCallout">
            <a:avLst>
              <a:gd name="adj1" fmla="val 56584"/>
              <a:gd name="adj2" fmla="val 53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init 0</a:t>
            </a:r>
            <a:endParaRPr lang="en-US" altLang="zh-CN" sz="1400"/>
          </a:p>
        </p:txBody>
      </p:sp>
      <p:sp>
        <p:nvSpPr>
          <p:cNvPr id="44" name="椭圆形标注 43"/>
          <p:cNvSpPr/>
          <p:nvPr/>
        </p:nvSpPr>
        <p:spPr>
          <a:xfrm>
            <a:off x="6787515" y="1769745"/>
            <a:ext cx="1485265" cy="872490"/>
          </a:xfrm>
          <a:prstGeom prst="wedgeEllipseCallout">
            <a:avLst>
              <a:gd name="adj1" fmla="val -68597"/>
              <a:gd name="adj2" fmla="val 779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rm -f /</a:t>
            </a:r>
            <a:endParaRPr lang="en-US" altLang="zh-CN" sz="1400"/>
          </a:p>
        </p:txBody>
      </p:sp>
      <p:pic>
        <p:nvPicPr>
          <p:cNvPr id="45" name="图片 44" descr="303b32313534373338343bbeaad1c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18535" y="1513840"/>
            <a:ext cx="914400" cy="914400"/>
          </a:xfrm>
          <a:prstGeom prst="rect">
            <a:avLst/>
          </a:prstGeom>
        </p:spPr>
      </p:pic>
      <p:sp>
        <p:nvSpPr>
          <p:cNvPr id="46" name="圆角矩形标注 45"/>
          <p:cNvSpPr/>
          <p:nvPr/>
        </p:nvSpPr>
        <p:spPr>
          <a:xfrm>
            <a:off x="4650105" y="1300480"/>
            <a:ext cx="1926590" cy="641985"/>
          </a:xfrm>
          <a:prstGeom prst="wedgeRoundRectCallout">
            <a:avLst>
              <a:gd name="adj1" fmla="val -61601"/>
              <a:gd name="adj2" fmla="val 833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What ???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0"/>
  <p:tag name="KSO_WM_TEMPLATE_CATEGORY" val="diagram"/>
  <p:tag name="KSO_WM_TEMPLATE_INDEX" val="160145"/>
  <p:tag name="KSO_WM_UNIT_INDEX" val="0"/>
</p:tagLst>
</file>

<file path=ppt/tags/tag10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5"/>
  <p:tag name="KSO_WM_UNIT_ID" val="diagram160145_4*l_i*1_5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3_1"/>
  <p:tag name="KSO_WM_UNIT_ID" val="diagram160145_4*l_h_f*1_3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6"/>
  <p:tag name="KSO_WM_UNIT_ID" val="diagram160145_4*l_i*1_6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4580_5*m_i*1_1"/>
  <p:tag name="KSO_WM_TEMPLATE_CATEGORY" val="diagram"/>
  <p:tag name="KSO_WM_TEMPLATE_INDEX" val="20194580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4580_5*m_h_i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4580_5*m_h_i*1_1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4580_5*m_h_f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4580_5*m_h_i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4580_5*m_h_i*1_3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4580_5*m_h_f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1"/>
  <p:tag name="KSO_WM_UNIT_ID" val="diagram160145_4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194580_5*m_h_i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94580_5*m_h_i*1_5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194580_5*m_h_f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4580_5*m_h_i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4580_5*m_h_i*1_2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4580_5*m_h_f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4580_5*m_h_i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4580_5*m_h_i*1_4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4580_5*m_h_f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194580_5*m_h_i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1_1"/>
  <p:tag name="KSO_WM_UNIT_ID" val="diagram160145_4*l_h_f*1_1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194580_5*m_h_i*1_6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194580_5*m_h_f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2"/>
  <p:tag name="KSO_WM_UNIT_ID" val="diagram160145_4*l_i*1_2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7"/>
  <p:tag name="KSO_WM_TEMPLATE_CATEGORY" val="diagram"/>
  <p:tag name="KSO_WM_TEMPLATE_INDEX" val="160145"/>
  <p:tag name="KSO_WM_UNIT_INDEX" val="7"/>
</p:tagLst>
</file>

<file path=ppt/tags/tag6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3"/>
  <p:tag name="KSO_WM_UNIT_ID" val="diagram160145_4*l_i*1_3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2_1"/>
  <p:tag name="KSO_WM_UNIT_ID" val="diagram160145_4*l_h_f*1_2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4"/>
  <p:tag name="KSO_WM_UNIT_ID" val="diagram160145_4*l_i*1_4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14"/>
  <p:tag name="KSO_WM_TEMPLATE_CATEGORY" val="diagram"/>
  <p:tag name="KSO_WM_TEMPLATE_INDEX" val="160145"/>
  <p:tag name="KSO_WM_UNIT_INDEX" val="1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3506</Words>
  <Application>WPS 演示</Application>
  <PresentationFormat>宽屏</PresentationFormat>
  <Paragraphs>502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仿宋</vt:lpstr>
      <vt:lpstr>方正兰亭黑简体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28</cp:revision>
  <dcterms:created xsi:type="dcterms:W3CDTF">2018-10-08T02:46:00Z</dcterms:created>
  <dcterms:modified xsi:type="dcterms:W3CDTF">2020-11-17T02:44:17Z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